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v.kz/" TargetMode="External"/><Relationship Id="rId2" Type="http://schemas.openxmlformats.org/officeDocument/2006/relationships/hyperlink" Target="http://www.gov.kz/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"Мемлекеттік </a:t>
            </a:r>
            <a:r>
              <a:rPr lang="kk-KZ" sz="3600" b="1" i="1" dirty="0" smtClean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білім беру</a:t>
            </a:r>
            <a:endParaRPr lang="ru-RU" sz="3600" b="1" i="1" dirty="0" smtClean="0">
              <a:solidFill>
                <a:srgbClr val="C00000"/>
              </a:solidFill>
            </a:endParaRPr>
          </a:p>
          <a:p>
            <a:pPr algn="ctr"/>
            <a:r>
              <a:rPr lang="kk-KZ" sz="3600" b="1" i="1" dirty="0" smtClean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  ұйымдарының білім алушылары мен тәрбиеленушілеріне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/>
            <a:r>
              <a:rPr lang="kk-KZ" sz="3600" b="1" i="1" dirty="0" smtClean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қаржылық </a:t>
            </a:r>
            <a:r>
              <a:rPr lang="kk-KZ" sz="3600" b="1" i="1" dirty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және материалдық көмек көрсету"</a:t>
            </a:r>
            <a:endParaRPr lang="ru-RU" sz="3600" b="1" i="1" dirty="0">
              <a:solidFill>
                <a:srgbClr val="C00000"/>
              </a:solidFill>
            </a:endParaRPr>
          </a:p>
          <a:p>
            <a:pPr algn="ctr"/>
            <a:r>
              <a:rPr lang="kk-KZ" sz="3600" b="1" dirty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МЕМЛЕКЕТТІК ҚЫЗМЕТІН КӨРСЕТУ ТӘРТІБІ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8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7584" y="620688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МЕМЛЕКЕТТІК ҚЫЗМЕТ КӨРСЕТУ ҮШІН ҚАЖЕТТІ ҚҰЖАТТАРДЫҢ</a:t>
            </a:r>
            <a:endParaRPr lang="ru-RU" sz="2000" dirty="0">
              <a:solidFill>
                <a:srgbClr val="C00000"/>
              </a:solidFill>
            </a:endParaRPr>
          </a:p>
          <a:p>
            <a:pPr algn="ctr"/>
            <a:r>
              <a:rPr lang="kk-KZ" sz="2000" b="1" dirty="0">
                <a:solidFill>
                  <a:srgbClr val="C00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ТІЗБЕСІ</a:t>
            </a:r>
            <a:endParaRPr lang="ru-RU" sz="2000" dirty="0">
              <a:solidFill>
                <a:srgbClr val="C00000"/>
              </a:solidFill>
            </a:endParaRPr>
          </a:p>
          <a:p>
            <a:pPr lvl="0"/>
            <a:r>
              <a:rPr lang="ru-RU" sz="2000" dirty="0" smtClean="0"/>
              <a:t>1. </a:t>
            </a:r>
            <a:r>
              <a:rPr lang="kk-KZ" sz="2000" dirty="0"/>
              <a:t>Ө</a:t>
            </a:r>
            <a:r>
              <a:rPr lang="kk-KZ" sz="2000" dirty="0" smtClean="0"/>
              <a:t>тініш</a:t>
            </a:r>
            <a:r>
              <a:rPr lang="kk-KZ" sz="2000" dirty="0"/>
              <a:t>;</a:t>
            </a:r>
            <a:endParaRPr lang="ru-RU" sz="2000" dirty="0"/>
          </a:p>
          <a:p>
            <a:pPr lvl="0"/>
            <a:r>
              <a:rPr lang="kk-KZ" sz="2000" dirty="0" smtClean="0"/>
              <a:t>2. Жеке </a:t>
            </a:r>
            <a:r>
              <a:rPr lang="kk-KZ" sz="2000" dirty="0"/>
              <a:t>басын куәландыратын құжат немесе цифрлық құжаттар сервисінен электрондық құжат (жеке басын сәйкестендіру үшін қажет);</a:t>
            </a:r>
            <a:endParaRPr lang="ru-RU" sz="2000" dirty="0"/>
          </a:p>
          <a:p>
            <a:pPr lvl="0"/>
            <a:r>
              <a:rPr lang="kk-KZ" sz="2000" dirty="0" smtClean="0"/>
              <a:t>3. "АХАЖ </a:t>
            </a:r>
            <a:r>
              <a:rPr lang="kk-KZ" sz="2000" dirty="0"/>
              <a:t>тіркеу пункті" ақпараттық жүйесінде (бұдан әрі – АХАЖ АЖ) мәліметтер болмаған жағдайда не Қазақстан Республикасынан тыс жерде туылған жағдайда баланың (балалардың) туу туралы</a:t>
            </a:r>
            <a:endParaRPr lang="ru-RU" sz="2000" dirty="0"/>
          </a:p>
          <a:p>
            <a:r>
              <a:rPr lang="kk-KZ" sz="2000" dirty="0"/>
              <a:t>куәлігі электрондық нысанда немесе оның қағаз жеткізгіштегі көшірмесі;</a:t>
            </a:r>
            <a:endParaRPr lang="ru-RU" sz="2000" dirty="0"/>
          </a:p>
          <a:p>
            <a:pPr lvl="0"/>
            <a:r>
              <a:rPr lang="kk-KZ" sz="2000" dirty="0" smtClean="0"/>
              <a:t>4. Неке </a:t>
            </a:r>
            <a:r>
              <a:rPr lang="kk-KZ" sz="2000" dirty="0"/>
              <a:t>қию немесе некені бұзу туралы куәліктің көшірмесі (АХАЖ АЖ-да мәліметтер болмаған жағдайда);</a:t>
            </a:r>
            <a:endParaRPr lang="ru-RU" sz="2000" dirty="0"/>
          </a:p>
          <a:p>
            <a:pPr lvl="0"/>
            <a:r>
              <a:rPr lang="kk-KZ" sz="2000" dirty="0" smtClean="0"/>
              <a:t>5. Қорғаншылықты </a:t>
            </a:r>
            <a:r>
              <a:rPr lang="kk-KZ" sz="2000" dirty="0"/>
              <a:t>(қамқоршылықты) белгілеу туралы, осы Қағидалардың 1-тармағының 3) тармақшасында көрсетілген адамдар санатын патронаттық тәрбиелеуге және қабылдау</a:t>
            </a:r>
            <a:endParaRPr lang="ru-RU" sz="2000" dirty="0"/>
          </a:p>
          <a:p>
            <a:r>
              <a:rPr lang="kk-KZ" sz="2000" dirty="0"/>
              <a:t>отбасына беру туралы уәкілетті органның шешімінің көшірмесі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2378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908720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dirty="0" smtClean="0"/>
              <a:t>6. Осы </a:t>
            </a:r>
            <a:r>
              <a:rPr lang="kk-KZ" dirty="0"/>
              <a:t>Қағидалардың 1-тармағының 4) тармақшасында көрсетілген</a:t>
            </a:r>
            <a:endParaRPr lang="ru-RU" dirty="0"/>
          </a:p>
          <a:p>
            <a:r>
              <a:rPr lang="kk-KZ" dirty="0"/>
              <a:t>тұлғалар санаты үшін "Төтенше жағдайлардың туындауына әкеп соққан аварияларды, зілзалаларды, апаттарды тергеп-тексеру қағидаларын бекіту туралы" Қазақстан Республикасы Ішкі істер министрінің 2015 жылғы 23 қаңтардағы № 46 бұйрығымен</a:t>
            </a:r>
            <a:endParaRPr lang="ru-RU" dirty="0"/>
          </a:p>
          <a:p>
            <a:r>
              <a:rPr lang="kk-KZ" dirty="0"/>
              <a:t>(Қазақстан Республикасының нормативтік құқықтық актілерін мемлекеттік тіркеу тізілімінде № 10325 болып тіркелген) бекітілген Төтенше жағдайлардың туындауына әкеп соққан аварияларды,</a:t>
            </a:r>
            <a:endParaRPr lang="ru-RU" dirty="0"/>
          </a:p>
          <a:p>
            <a:r>
              <a:rPr lang="kk-KZ" dirty="0"/>
              <a:t>зілзалаларды, апаттарды тергеп-тексеру қағидаларына сәйкес</a:t>
            </a:r>
            <a:endParaRPr lang="ru-RU" dirty="0"/>
          </a:p>
          <a:p>
            <a:r>
              <a:rPr lang="kk-KZ" dirty="0"/>
              <a:t>табиғи және техногендік сипаттағы төтенше жағдайлардың</a:t>
            </a:r>
            <a:endParaRPr lang="ru-RU" dirty="0"/>
          </a:p>
          <a:p>
            <a:r>
              <a:rPr lang="kk-KZ" dirty="0"/>
              <a:t>туындауына әкеп соққан авариялардың, зілзалалардың, апаттардың себептерін тергеп-тексеру актісі қоса беріледі.</a:t>
            </a:r>
            <a:endParaRPr lang="ru-RU" dirty="0"/>
          </a:p>
          <a:p>
            <a:r>
              <a:rPr lang="kk-KZ" dirty="0"/>
              <a:t>Осы Қағидалардың 1-тармағының 5) тармақшасында көрсетілген адамдардың санатын отбасының материалдық-тұрмыстық жағдайын тексеру қорытындысы негізінде білім беру қамқоршылық кеңесі айқындайды.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33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10293"/>
              </p:ext>
            </p:extLst>
          </p:nvPr>
        </p:nvGraphicFramePr>
        <p:xfrm>
          <a:off x="899592" y="1412776"/>
          <a:ext cx="7666727" cy="52189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64478"/>
                <a:gridCol w="2254856"/>
                <a:gridCol w="5147393"/>
              </a:tblGrid>
              <a:tr h="932986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40640" algn="ctr"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Мемлекеттік</a:t>
                      </a:r>
                      <a:endParaRPr lang="ru-RU" sz="900" dirty="0">
                        <a:effectLst/>
                      </a:endParaRPr>
                    </a:p>
                    <a:p>
                      <a:pPr marL="63500" marR="4254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қызметті</a:t>
                      </a:r>
                      <a:r>
                        <a:rPr lang="kk-KZ" sz="1600" spc="-6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ұсыну</a:t>
                      </a:r>
                      <a:endParaRPr lang="ru-RU" sz="900" dirty="0">
                        <a:effectLst/>
                      </a:endParaRPr>
                    </a:p>
                    <a:p>
                      <a:pPr marL="64770" marR="42545" algn="ctr"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тәсілдері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80645" algn="ctr"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Өтінішті</a:t>
                      </a:r>
                      <a:r>
                        <a:rPr lang="kk-KZ" sz="1600" spc="-9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қабылдау</a:t>
                      </a:r>
                      <a:r>
                        <a:rPr lang="kk-KZ" sz="1600" spc="-6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және мемлекеттік</a:t>
                      </a:r>
                      <a:r>
                        <a:rPr lang="kk-KZ" sz="1600" spc="-11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қызмет</a:t>
                      </a:r>
                      <a:endParaRPr lang="ru-RU" sz="900" dirty="0">
                        <a:effectLst/>
                      </a:endParaRPr>
                    </a:p>
                    <a:p>
                      <a:pPr marL="102870" marR="8064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көрсетудің</a:t>
                      </a:r>
                      <a:r>
                        <a:rPr lang="kk-KZ" sz="1600" spc="-9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нәтижесін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беру</a:t>
                      </a:r>
                      <a:r>
                        <a:rPr lang="kk-KZ" sz="1600" spc="-3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көрсетілетін</a:t>
                      </a:r>
                      <a:r>
                        <a:rPr lang="kk-KZ" sz="1600" spc="-8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қызметті</a:t>
                      </a:r>
                      <a:endParaRPr lang="ru-RU" sz="900" dirty="0">
                        <a:effectLst/>
                      </a:endParaRPr>
                    </a:p>
                    <a:p>
                      <a:pPr marL="98425" marR="80645" algn="ctr"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берушінің</a:t>
                      </a:r>
                      <a:r>
                        <a:rPr lang="kk-KZ" sz="1600" spc="-7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кеңсесі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арқылы</a:t>
                      </a:r>
                      <a:r>
                        <a:rPr lang="kk-KZ" sz="1600" spc="-3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жүзеге</a:t>
                      </a:r>
                      <a:r>
                        <a:rPr lang="kk-KZ" sz="1600" spc="-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асырылады.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11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24765" algn="ctr"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64770" marR="38735"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Мемлекеттік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қызмет</a:t>
                      </a:r>
                      <a:endParaRPr lang="ru-RU" sz="900" dirty="0">
                        <a:effectLst/>
                      </a:endParaRPr>
                    </a:p>
                    <a:p>
                      <a:pPr marL="64770" marR="3873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көрсету</a:t>
                      </a:r>
                      <a:r>
                        <a:rPr lang="kk-KZ" sz="1600" spc="2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мерзімі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23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2000"/>
                        <a:buFont typeface="Times New Roman"/>
                        <a:buNone/>
                        <a:tabLst>
                          <a:tab pos="568325" algn="l"/>
                        </a:tabLst>
                      </a:pPr>
                      <a:r>
                        <a:rPr lang="kk-KZ" sz="1600" spc="0" dirty="0" smtClean="0">
                          <a:effectLst/>
                        </a:rPr>
                        <a:t>1) құжаттарды</a:t>
                      </a:r>
                      <a:r>
                        <a:rPr lang="kk-KZ" sz="1600" spc="20" dirty="0" smtClean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тапсырған</a:t>
                      </a:r>
                      <a:r>
                        <a:rPr lang="kk-KZ" sz="1600" spc="2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сәттен</a:t>
                      </a:r>
                      <a:r>
                        <a:rPr lang="kk-KZ" sz="1600" spc="-1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бастап</a:t>
                      </a:r>
                      <a:r>
                        <a:rPr lang="kk-KZ" sz="1600" spc="-1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-</a:t>
                      </a:r>
                      <a:r>
                        <a:rPr lang="kk-KZ" sz="1600" spc="-1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10</a:t>
                      </a:r>
                      <a:r>
                        <a:rPr lang="kk-KZ" sz="1600" spc="-4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(он)</a:t>
                      </a:r>
                      <a:endParaRPr lang="ru-RU" sz="900" spc="0" dirty="0">
                        <a:effectLst/>
                      </a:endParaRPr>
                    </a:p>
                    <a:p>
                      <a:pPr marL="102870" marR="7874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жұмыс</a:t>
                      </a:r>
                      <a:r>
                        <a:rPr lang="kk-KZ" sz="1600" spc="-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күні;</a:t>
                      </a:r>
                      <a:endParaRPr lang="ru-RU" sz="900" dirty="0">
                        <a:effectLst/>
                      </a:endParaRPr>
                    </a:p>
                    <a:p>
                      <a:pPr marL="0" marR="515620" lvl="0" indent="0" algn="r">
                        <a:lnSpc>
                          <a:spcPct val="12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2000"/>
                        <a:buFont typeface="Times New Roman"/>
                        <a:buNone/>
                        <a:tabLst>
                          <a:tab pos="815975" algn="l"/>
                        </a:tabLst>
                      </a:pPr>
                      <a:r>
                        <a:rPr lang="kk-KZ" sz="1600" spc="0" dirty="0" smtClean="0">
                          <a:effectLst/>
                        </a:rPr>
                        <a:t>2) құжаттарды</a:t>
                      </a:r>
                      <a:r>
                        <a:rPr lang="kk-KZ" sz="1600" spc="-60" dirty="0" smtClean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тапсыру</a:t>
                      </a:r>
                      <a:r>
                        <a:rPr lang="kk-KZ" sz="1600" spc="-8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үшін</a:t>
                      </a:r>
                      <a:r>
                        <a:rPr lang="kk-KZ" sz="1600" spc="-10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күтудің</a:t>
                      </a:r>
                      <a:r>
                        <a:rPr lang="kk-KZ" sz="1600" spc="-4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рұқсат</a:t>
                      </a:r>
                      <a:r>
                        <a:rPr lang="kk-KZ" sz="1600" spc="-48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берілетін</a:t>
                      </a:r>
                      <a:r>
                        <a:rPr lang="kk-KZ" sz="1600" spc="-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ең</a:t>
                      </a:r>
                      <a:r>
                        <a:rPr lang="kk-KZ" sz="1600" spc="-1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ұзақ</a:t>
                      </a:r>
                      <a:r>
                        <a:rPr lang="kk-KZ" sz="1600" spc="-1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уақыты</a:t>
                      </a:r>
                      <a:r>
                        <a:rPr lang="kk-KZ" sz="1600" spc="5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-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15</a:t>
                      </a:r>
                      <a:r>
                        <a:rPr lang="kk-KZ" sz="1600" spc="-2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минут;</a:t>
                      </a:r>
                      <a:endParaRPr lang="ru-RU" sz="900" spc="0" dirty="0">
                        <a:effectLst/>
                      </a:endParaRPr>
                    </a:p>
                    <a:p>
                      <a:pPr marL="0" lvl="0" indent="0" algn="ctr">
                        <a:spcBef>
                          <a:spcPts val="12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2000"/>
                        <a:buFont typeface="Times New Roman"/>
                        <a:buNone/>
                        <a:tabLst>
                          <a:tab pos="724535" algn="l"/>
                        </a:tabLst>
                      </a:pPr>
                      <a:r>
                        <a:rPr lang="kk-KZ" sz="1600" spc="0" dirty="0" smtClean="0">
                          <a:effectLst/>
                        </a:rPr>
                        <a:t>3) қызмет</a:t>
                      </a:r>
                      <a:r>
                        <a:rPr lang="kk-KZ" sz="1600" spc="-50" dirty="0" smtClean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көрсетудің</a:t>
                      </a:r>
                      <a:r>
                        <a:rPr lang="kk-KZ" sz="1600" spc="-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рұқсат</a:t>
                      </a:r>
                      <a:r>
                        <a:rPr lang="kk-KZ" sz="1600" spc="-4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берілетін</a:t>
                      </a:r>
                      <a:r>
                        <a:rPr lang="kk-KZ" sz="1600" spc="-40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ең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spc="0" dirty="0">
                          <a:effectLst/>
                        </a:rPr>
                        <a:t>ұзақ</a:t>
                      </a:r>
                      <a:endParaRPr lang="ru-RU" sz="900" spc="0" dirty="0">
                        <a:effectLst/>
                      </a:endParaRPr>
                    </a:p>
                    <a:p>
                      <a:pPr marL="1897380"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уақыты</a:t>
                      </a:r>
                      <a:r>
                        <a:rPr lang="kk-KZ" sz="1600" spc="-1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-</a:t>
                      </a:r>
                      <a:r>
                        <a:rPr lang="kk-KZ" sz="1600" spc="-8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30</a:t>
                      </a:r>
                      <a:r>
                        <a:rPr lang="kk-KZ" sz="1600" spc="-5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минут.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8195">
                <a:tc>
                  <a:txBody>
                    <a:bodyPr/>
                    <a:lstStyle/>
                    <a:p>
                      <a:pPr marL="2476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7985"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Көрсету нысаны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 marR="80645" algn="ctr"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Қағаз</a:t>
                      </a:r>
                      <a:r>
                        <a:rPr lang="kk-KZ" sz="1600" spc="5">
                          <a:effectLst/>
                        </a:rPr>
                        <a:t> </a:t>
                      </a:r>
                      <a:r>
                        <a:rPr lang="kk-KZ" sz="1600">
                          <a:effectLst/>
                        </a:rPr>
                        <a:t>түрінде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42861"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24765" algn="ctr"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770" marR="42545"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Мемлекеттік</a:t>
                      </a:r>
                      <a:r>
                        <a:rPr lang="kk-KZ" sz="1600" spc="-45">
                          <a:effectLst/>
                        </a:rPr>
                        <a:t> </a:t>
                      </a:r>
                      <a:r>
                        <a:rPr lang="kk-KZ" sz="1600">
                          <a:effectLst/>
                        </a:rPr>
                        <a:t>қызметті</a:t>
                      </a:r>
                      <a:endParaRPr lang="ru-RU" sz="900">
                        <a:effectLst/>
                      </a:endParaRPr>
                    </a:p>
                    <a:p>
                      <a:pPr marL="63500" marR="4254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көрсету</a:t>
                      </a:r>
                      <a:r>
                        <a:rPr lang="kk-KZ" sz="1600" spc="-25">
                          <a:effectLst/>
                        </a:rPr>
                        <a:t> </a:t>
                      </a:r>
                      <a:r>
                        <a:rPr lang="kk-KZ" sz="1600">
                          <a:effectLst/>
                        </a:rPr>
                        <a:t>нәтижесі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" marR="635" indent="-1270" algn="ctr">
                        <a:lnSpc>
                          <a:spcPct val="12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Мемлекеттік</a:t>
                      </a:r>
                      <a:r>
                        <a:rPr lang="kk-KZ" sz="1600" spc="2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білім</a:t>
                      </a:r>
                      <a:r>
                        <a:rPr lang="kk-KZ" sz="1600" spc="-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беру</a:t>
                      </a:r>
                      <a:r>
                        <a:rPr lang="kk-KZ" sz="1600" spc="-2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ұйымдарының</a:t>
                      </a:r>
                      <a:r>
                        <a:rPr lang="kk-KZ" sz="1600" spc="4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білім</a:t>
                      </a:r>
                      <a:r>
                        <a:rPr lang="kk-KZ" sz="1600" spc="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алушылары мен тәрбиеленушілеріне қаржылық және</a:t>
                      </a:r>
                      <a:r>
                        <a:rPr lang="kk-KZ" sz="1600" spc="-48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материалдық</a:t>
                      </a:r>
                      <a:r>
                        <a:rPr lang="kk-KZ" sz="1600" spc="-1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көмек</a:t>
                      </a:r>
                      <a:r>
                        <a:rPr lang="kk-KZ" sz="1600" spc="-6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көрсету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туралы хабарлама</a:t>
                      </a:r>
                      <a:r>
                        <a:rPr lang="kk-KZ" sz="1600" spc="-2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не</a:t>
                      </a:r>
                      <a:r>
                        <a:rPr lang="kk-KZ" sz="1600" spc="-3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бас</a:t>
                      </a:r>
                      <a:endParaRPr lang="ru-RU" sz="900" dirty="0">
                        <a:effectLst/>
                      </a:endParaRPr>
                    </a:p>
                    <a:p>
                      <a:pPr marL="102870" marR="7683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тарту</a:t>
                      </a:r>
                      <a:r>
                        <a:rPr lang="kk-KZ" sz="1600" spc="-7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туралы</a:t>
                      </a:r>
                      <a:r>
                        <a:rPr lang="kk-KZ" sz="1600" spc="-35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дәлелді</a:t>
                      </a:r>
                      <a:r>
                        <a:rPr lang="kk-KZ" sz="1600" spc="-70" dirty="0">
                          <a:effectLst/>
                        </a:rPr>
                        <a:t> </a:t>
                      </a:r>
                      <a:r>
                        <a:rPr lang="kk-KZ" sz="1600" dirty="0">
                          <a:effectLst/>
                        </a:rPr>
                        <a:t>жауап.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6433" y="172179"/>
            <a:ext cx="8907567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МЕМЛЕКЕТТІК ҚЫЗМЕТ КӨРСЕТУГЕ ҚОЙЫЛАТЫН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НЕГІЗГІ ТАЛАПТАРДЫҢ ТІЗБЕСІ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8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724100"/>
              </p:ext>
            </p:extLst>
          </p:nvPr>
        </p:nvGraphicFramePr>
        <p:xfrm>
          <a:off x="611560" y="620688"/>
          <a:ext cx="8144012" cy="5411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75578"/>
                <a:gridCol w="3002463"/>
                <a:gridCol w="4965971"/>
              </a:tblGrid>
              <a:tr h="2545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>
                        <a:spcBef>
                          <a:spcPts val="1935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865" marR="162560" indent="-635" algn="ctr">
                        <a:lnSpc>
                          <a:spcPct val="120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Көрсетілетін</a:t>
                      </a:r>
                      <a:r>
                        <a:rPr lang="kk-KZ" sz="1400" spc="7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қызметті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алушыдан</a:t>
                      </a:r>
                      <a:r>
                        <a:rPr lang="kk-KZ" sz="1400" spc="-5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алынатын</a:t>
                      </a:r>
                      <a:r>
                        <a:rPr lang="kk-KZ" sz="14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төлем</a:t>
                      </a:r>
                      <a:r>
                        <a:rPr lang="kk-KZ" sz="1400" spc="-4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мөлшері</a:t>
                      </a:r>
                      <a:r>
                        <a:rPr lang="kk-KZ" sz="1400" spc="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Қазақстан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Республикасының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53035" marR="130810" indent="2540" algn="ctr">
                        <a:lnSpc>
                          <a:spcPct val="12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заңнамасында</a:t>
                      </a:r>
                      <a:r>
                        <a:rPr lang="kk-KZ" sz="1400" spc="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көзделген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жағдайларда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4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көрсету</a:t>
                      </a:r>
                      <a:r>
                        <a:rPr lang="kk-KZ" sz="1400" spc="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кезінде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400" spc="-7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400" spc="-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көрсету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71755" marR="4635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тәртібі</a:t>
                      </a:r>
                      <a:r>
                        <a:rPr lang="kk-KZ" sz="14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4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оны</a:t>
                      </a:r>
                      <a:r>
                        <a:rPr lang="kk-KZ" sz="14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алу</a:t>
                      </a:r>
                      <a:r>
                        <a:rPr lang="kk-KZ" sz="1400" spc="-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тәсілдері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kk-KZ" sz="17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9075" marR="19177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Тегін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65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7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05105" marR="178435" indent="-2540" algn="ctr">
                        <a:lnSpc>
                          <a:spcPct val="120000"/>
                        </a:lnSpc>
                        <a:spcBef>
                          <a:spcPts val="167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Көрсетілетін</a:t>
                      </a:r>
                      <a:r>
                        <a:rPr lang="kk-KZ" sz="14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қызметті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берушінің,</a:t>
                      </a:r>
                      <a:r>
                        <a:rPr lang="kk-KZ" sz="14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spc="-5" dirty="0">
                          <a:solidFill>
                            <a:schemeClr val="bg1"/>
                          </a:solidFill>
                          <a:effectLst/>
                        </a:rPr>
                        <a:t>корпорацияның</a:t>
                      </a:r>
                      <a:r>
                        <a:rPr lang="kk-KZ" sz="1400" spc="-9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400" spc="-7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ақпарат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67310" marR="46355" algn="ctr">
                        <a:lnSpc>
                          <a:spcPts val="206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объектілерінің</a:t>
                      </a:r>
                      <a:r>
                        <a:rPr lang="kk-KZ" sz="14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жұмыс</a:t>
                      </a:r>
                      <a:r>
                        <a:rPr lang="kk-KZ" sz="14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графигі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590" marR="121920" indent="1270" algn="ctr">
                        <a:lnSpc>
                          <a:spcPct val="120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Қазақстан</a:t>
                      </a:r>
                      <a:r>
                        <a:rPr lang="kk-KZ" sz="14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Республикасының</a:t>
                      </a:r>
                      <a:r>
                        <a:rPr lang="kk-KZ" sz="1400" spc="5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еңбек</a:t>
                      </a:r>
                      <a:r>
                        <a:rPr lang="kk-KZ" sz="14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заңнамасына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сәйкес демалыс және мереке күндерін қоспағанда</a:t>
                      </a:r>
                      <a:r>
                        <a:rPr lang="kk-KZ" sz="14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сағат</a:t>
                      </a:r>
                      <a:r>
                        <a:rPr lang="kk-KZ" sz="14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13.00-ден</a:t>
                      </a:r>
                      <a:r>
                        <a:rPr lang="kk-KZ" sz="1400" spc="-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14.30-ға</a:t>
                      </a:r>
                      <a:r>
                        <a:rPr lang="kk-KZ" sz="1400" spc="-5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дейінгі түскі</a:t>
                      </a:r>
                      <a:r>
                        <a:rPr lang="kk-KZ" sz="14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үзіліспен</a:t>
                      </a:r>
                      <a:r>
                        <a:rPr lang="kk-KZ" sz="14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сағат</a:t>
                      </a:r>
                      <a:r>
                        <a:rPr lang="kk-KZ" sz="1400" spc="-4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9.00-ден</a:t>
                      </a:r>
                      <a:r>
                        <a:rPr lang="kk-KZ" sz="1400" spc="-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18.30-ға</a:t>
                      </a:r>
                      <a:r>
                        <a:rPr lang="kk-KZ" sz="1400" spc="-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дейін.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0345" marR="1917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4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4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көрсету</a:t>
                      </a:r>
                      <a:r>
                        <a:rPr lang="kk-KZ" sz="1400" spc="-6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орындарының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0345" marR="19113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мекенжайлары: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lvl="0" indent="0" algn="l">
                        <a:spcBef>
                          <a:spcPts val="525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800"/>
                        <a:buFont typeface="Times New Roman"/>
                        <a:buNone/>
                        <a:tabLst>
                          <a:tab pos="1054735" algn="l"/>
                        </a:tabLst>
                      </a:pPr>
                      <a:r>
                        <a:rPr lang="kk-KZ" sz="1400" spc="0" dirty="0" smtClean="0">
                          <a:solidFill>
                            <a:schemeClr val="bg1"/>
                          </a:solidFill>
                          <a:effectLst/>
                        </a:rPr>
                        <a:t>1) Қазақстан</a:t>
                      </a:r>
                      <a:r>
                        <a:rPr lang="kk-KZ" sz="1400" spc="-6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spc="0" dirty="0">
                          <a:solidFill>
                            <a:schemeClr val="bg1"/>
                          </a:solidFill>
                          <a:effectLst/>
                        </a:rPr>
                        <a:t>Республикасы</a:t>
                      </a:r>
                      <a:r>
                        <a:rPr lang="kk-KZ" sz="14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spc="0" dirty="0">
                          <a:solidFill>
                            <a:schemeClr val="bg1"/>
                          </a:solidFill>
                          <a:effectLst/>
                        </a:rPr>
                        <a:t>Оқу-ағарту</a:t>
                      </a:r>
                      <a:endParaRPr lang="ru-RU" sz="900" spc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0345" marR="191770"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solidFill>
                            <a:schemeClr val="bg1"/>
                          </a:solidFill>
                          <a:effectLst/>
                        </a:rPr>
                        <a:t>министрлігінің:</a:t>
                      </a:r>
                      <a:r>
                        <a:rPr lang="kk-KZ" sz="1400" spc="-9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u="none" strike="noStrike" spc="-5" dirty="0">
                          <a:solidFill>
                            <a:schemeClr val="bg1"/>
                          </a:solidFill>
                          <a:effectLst/>
                          <a:hlinkClick r:id="rId2"/>
                        </a:rPr>
                        <a:t>www.gov.kz</a:t>
                      </a:r>
                      <a:r>
                        <a:rPr lang="kk-KZ" sz="1400" u="none" strike="noStrike" spc="-25" dirty="0">
                          <a:solidFill>
                            <a:schemeClr val="bg1"/>
                          </a:solidFill>
                          <a:effectLst/>
                          <a:hlinkClick r:id="rId2"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</a:rPr>
                        <a:t>интернет-ресурсында;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lvl="0" indent="0" algn="l">
                        <a:spcBef>
                          <a:spcPts val="525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800"/>
                        <a:buFont typeface="Times New Roman"/>
                        <a:buNone/>
                        <a:tabLst>
                          <a:tab pos="991235" algn="l"/>
                        </a:tabLst>
                      </a:pPr>
                      <a:r>
                        <a:rPr lang="kk-KZ" sz="1400" u="none" strike="noStrike" spc="0" dirty="0" smtClean="0">
                          <a:solidFill>
                            <a:schemeClr val="bg1"/>
                          </a:solidFill>
                          <a:effectLst/>
                          <a:hlinkClick r:id="rId3"/>
                        </a:rPr>
                        <a:t>2) www.egov.kz</a:t>
                      </a:r>
                      <a:r>
                        <a:rPr lang="kk-KZ" sz="1400" u="none" strike="noStrike" spc="-30" dirty="0" smtClean="0">
                          <a:solidFill>
                            <a:schemeClr val="bg1"/>
                          </a:solidFill>
                          <a:effectLst/>
                          <a:hlinkClick r:id="rId3"/>
                        </a:rPr>
                        <a:t> </a:t>
                      </a:r>
                      <a:r>
                        <a:rPr lang="kk-KZ" sz="1400" spc="0" dirty="0">
                          <a:solidFill>
                            <a:schemeClr val="bg1"/>
                          </a:solidFill>
                          <a:effectLst/>
                        </a:rPr>
                        <a:t>порталында</a:t>
                      </a:r>
                      <a:r>
                        <a:rPr lang="kk-KZ" sz="1400" spc="-1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400" spc="0" dirty="0">
                          <a:solidFill>
                            <a:schemeClr val="bg1"/>
                          </a:solidFill>
                          <a:effectLst/>
                        </a:rPr>
                        <a:t>орналасқан.</a:t>
                      </a:r>
                      <a:endParaRPr lang="ru-RU" sz="900" spc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68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814020"/>
              </p:ext>
            </p:extLst>
          </p:nvPr>
        </p:nvGraphicFramePr>
        <p:xfrm>
          <a:off x="323528" y="620688"/>
          <a:ext cx="8640960" cy="60586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53206"/>
                <a:gridCol w="2554799"/>
                <a:gridCol w="5832955"/>
              </a:tblGrid>
              <a:tr h="4248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 algn="l">
                        <a:lnSpc>
                          <a:spcPct val="120000"/>
                        </a:lnSpc>
                        <a:spcBef>
                          <a:spcPts val="970"/>
                        </a:spcBef>
                        <a:spcAft>
                          <a:spcPts val="0"/>
                        </a:spcAft>
                        <a:tabLst>
                          <a:tab pos="1354455" algn="l"/>
                        </a:tabLst>
                      </a:pPr>
                      <a:r>
                        <a:rPr lang="kk-KZ" sz="1100" dirty="0" smtClean="0">
                          <a:solidFill>
                            <a:schemeClr val="bg1"/>
                          </a:solidFill>
                          <a:effectLst/>
                        </a:rPr>
                        <a:t>Қазақстан</a:t>
                      </a:r>
                      <a:r>
                        <a:rPr lang="kk-KZ" sz="1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spc="-5" dirty="0" smtClean="0">
                          <a:solidFill>
                            <a:schemeClr val="bg1"/>
                          </a:solidFill>
                          <a:effectLst/>
                        </a:rPr>
                        <a:t>Республикасының</a:t>
                      </a:r>
                      <a:r>
                        <a:rPr lang="kk-KZ" sz="1100" spc="-29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заңдарында белгіленген мемлекеттік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көрсетуден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бас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тарту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үшін</a:t>
                      </a:r>
                      <a:r>
                        <a:rPr lang="kk-KZ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негіздер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2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200"/>
                        <a:buFont typeface="Times New Roman"/>
                        <a:buAutoNum type="arabicParenR"/>
                        <a:tabLst>
                          <a:tab pos="194310" algn="l"/>
                        </a:tabLst>
                      </a:pP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көрсетілетін қызметті алушы мемлекеттік көрсетілетін қызметті алу үшін ұсынған</a:t>
                      </a:r>
                      <a:r>
                        <a:rPr lang="kk-KZ" sz="10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құжаттардың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(немесе)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олардағы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деректердің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(мәліметтердің)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анық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еместігін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анықтау;</a:t>
                      </a:r>
                      <a:endParaRPr lang="ru-RU" sz="9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200"/>
                        <a:buFont typeface="Times New Roman"/>
                        <a:buAutoNum type="arabicParenR"/>
                        <a:tabLst>
                          <a:tab pos="276860" algn="l"/>
                        </a:tabLst>
                      </a:pP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"Мемлекеттік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білім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беру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мекемелерінің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атаулы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әлеуметтік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көмек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алуға құқығы бар отбасылардан, сондай-ақ мемлекеттік атаулы әлеуметтік көмек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алмайтын,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басына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шаққандағы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табысы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төменгі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күнкөріс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деңгейінің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шамасынан төмен отбасылардан шыққан білім алушылары мен тәрбиеленушілеріне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 жетім балаларға, ата-анасының қамқорлығынсыз қалып, отбасыларда тұратын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балаларға,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төтенше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жағдайлардың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салдарынан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шұғыл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жәрдемді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талап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ететін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отбасылардан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шыққан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балаларға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өзге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де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санаттағы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білім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алушылар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тәрбиеленушілерге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қаржылай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материалдық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көмек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көрсетуге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бөлінетін</a:t>
                      </a:r>
                      <a:r>
                        <a:rPr lang="kk-KZ" sz="10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қаражатты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қалыптастыру,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жұмсау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бағыты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оларды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есепке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алу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қағидаларын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бекіту туралы" Қазақстан Республикасы Үкіметінің 2008 жылғы 25 қаңтардағы № 64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қаулысында белгіленген талаптарға көрсетілетін қызметті алушының және (немесе)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үшін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қажетті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ұсынылған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материалдардың,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объектілердің, деректер</a:t>
                      </a:r>
                      <a:r>
                        <a:rPr lang="kk-KZ" sz="10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мен</a:t>
                      </a:r>
                      <a:r>
                        <a:rPr lang="kk-KZ" sz="10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мәліметтердің</a:t>
                      </a:r>
                      <a:r>
                        <a:rPr lang="kk-KZ" sz="10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сәйкес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келмеуі;</a:t>
                      </a:r>
                      <a:endParaRPr lang="ru-RU" sz="9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200"/>
                        <a:buFont typeface="Times New Roman"/>
                        <a:buAutoNum type="arabicParenR"/>
                        <a:tabLst>
                          <a:tab pos="261620" algn="l"/>
                        </a:tabLst>
                      </a:pP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отбасының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материалдық-тұрмыстық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жағдайын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тексеру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нәтижелері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бойынша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дайындалған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қамқоршылық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кеңестің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қорытындысына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сәйкес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қаржылық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материалдық</a:t>
                      </a:r>
                      <a:r>
                        <a:rPr lang="kk-KZ" sz="10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көмек</a:t>
                      </a:r>
                      <a:r>
                        <a:rPr lang="kk-KZ" sz="10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көрсетуді қажет</a:t>
                      </a:r>
                      <a:r>
                        <a:rPr lang="kk-KZ" sz="1000" spc="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етпейді;</a:t>
                      </a:r>
                      <a:endParaRPr lang="ru-RU" sz="9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6F2F9F"/>
                        </a:buClr>
                        <a:buSzPts val="1200"/>
                        <a:buFont typeface="Times New Roman"/>
                        <a:buAutoNum type="arabicParenR"/>
                        <a:tabLst>
                          <a:tab pos="304165" algn="l"/>
                        </a:tabLst>
                      </a:pP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көрсетілетін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қызметті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алушының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қызмет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үшін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талап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етілетін, "Дербес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деректер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оларды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қорғау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туралы"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Қазақстан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Республикасы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Заңының 8-бабына сәйкес берілетін қолжетімділігі шектеулі дербес деректерге қол</a:t>
                      </a:r>
                      <a:r>
                        <a:rPr lang="kk-KZ" sz="10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жеткізуге</a:t>
                      </a:r>
                      <a:r>
                        <a:rPr lang="kk-KZ" sz="10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келісімі</a:t>
                      </a:r>
                      <a:r>
                        <a:rPr lang="kk-KZ" sz="1000" spc="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болмауы</a:t>
                      </a:r>
                      <a:r>
                        <a:rPr lang="kk-KZ" sz="10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бойынша</a:t>
                      </a:r>
                      <a:r>
                        <a:rPr lang="kk-KZ" sz="10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мемлекеттік</a:t>
                      </a:r>
                      <a:r>
                        <a:rPr lang="kk-KZ" sz="1000" spc="28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қызметтерді</a:t>
                      </a:r>
                      <a:r>
                        <a:rPr lang="kk-KZ" sz="1000" spc="3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көрсетуден</a:t>
                      </a:r>
                      <a:r>
                        <a:rPr lang="kk-KZ" sz="1000" spc="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00" spc="-5" dirty="0">
                          <a:solidFill>
                            <a:schemeClr val="bg1"/>
                          </a:solidFill>
                          <a:effectLst/>
                        </a:rPr>
                        <a:t>бас</a:t>
                      </a:r>
                      <a:endParaRPr lang="ru-RU" sz="9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860" algn="l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chemeClr val="bg1"/>
                          </a:solidFill>
                          <a:effectLst/>
                        </a:rPr>
                        <a:t>тартады.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Мемлекеттік қызмет көрсетудің,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оның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ішінде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электрондық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нысанда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көрсетілетін қызметтің ерекшеліктерін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ескере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отырып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қойылатын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өзге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де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талаптар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86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Цифрлық құжаттар сервисі мобильді қосымшада және пайдаланушылардың ақпараттық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жүйелерінде</a:t>
                      </a:r>
                      <a:r>
                        <a:rPr lang="kk-KZ" sz="1050" spc="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авторландырылған</a:t>
                      </a:r>
                      <a:r>
                        <a:rPr lang="kk-KZ" sz="105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субъектілер</a:t>
                      </a:r>
                      <a:r>
                        <a:rPr lang="kk-KZ" sz="1050" spc="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үшін</a:t>
                      </a:r>
                      <a:r>
                        <a:rPr lang="kk-KZ" sz="1050" spc="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қолжетімді.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2860" algn="just">
                        <a:lnSpc>
                          <a:spcPct val="12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Субъект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мобильді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қосымшада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және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пайдаланушылардың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ақпараттық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жүйелерінде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қолжетімді әдістермен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авторизациядан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өтеді,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бұдан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әрі "Цифрлық</a:t>
                      </a:r>
                      <a:r>
                        <a:rPr lang="kk-KZ" sz="1050" spc="3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құжаттар" бөлімінде</a:t>
                      </a:r>
                      <a:r>
                        <a:rPr lang="kk-KZ" sz="105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одан</a:t>
                      </a:r>
                      <a:r>
                        <a:rPr lang="kk-KZ" sz="105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әрі</a:t>
                      </a:r>
                      <a:r>
                        <a:rPr lang="kk-KZ" sz="105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пайдалану</a:t>
                      </a:r>
                      <a:r>
                        <a:rPr lang="kk-KZ" sz="105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үшін</a:t>
                      </a:r>
                      <a:r>
                        <a:rPr lang="kk-KZ" sz="1050" spc="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қажетті</a:t>
                      </a:r>
                      <a:r>
                        <a:rPr lang="kk-KZ" sz="105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k-KZ" sz="1050" dirty="0">
                          <a:solidFill>
                            <a:schemeClr val="bg1"/>
                          </a:solidFill>
                          <a:effectLst/>
                        </a:rPr>
                        <a:t>құжатты қарайды.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487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</TotalTime>
  <Words>610</Words>
  <Application>Microsoft Office PowerPoint</Application>
  <PresentationFormat>Экран (4:3)</PresentationFormat>
  <Paragraphs>117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409</dc:creator>
  <cp:lastModifiedBy>409</cp:lastModifiedBy>
  <cp:revision>5</cp:revision>
  <dcterms:created xsi:type="dcterms:W3CDTF">2024-05-23T06:45:31Z</dcterms:created>
  <dcterms:modified xsi:type="dcterms:W3CDTF">2024-05-23T07:22:49Z</dcterms:modified>
</cp:coreProperties>
</file>